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71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18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6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Self-Interested Agents and </a:t>
            </a:r>
            <a:r>
              <a:rPr lang="en-US"/>
              <a:t>Utility Theory (2)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E9AB96-C20B-8D44-8673-0E1BA8E6D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4"/>
    </mc:Choice>
    <mc:Fallback>
      <p:transition spd="slow" advTm="9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A35C6-EE5E-4E44-B105-28D066A98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Axioms: Substitutability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C07EA-04A3-A74A-B37B-213013CF2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06777"/>
            <a:ext cx="9144000" cy="238739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C077DA-A29B-F44E-B223-764EED24B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3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55"/>
    </mc:Choice>
    <mc:Fallback>
      <p:transition spd="slow" advTm="32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7E36-26CA-6345-B832-110794463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Axioms: Continuity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3B34D4-B59E-4C45-A0A2-1F62C254F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92738"/>
            <a:ext cx="9144000" cy="164407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5A31E24-AD38-C84E-9751-2C6EFBE076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0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89"/>
    </mc:Choice>
    <mc:Fallback>
      <p:transition spd="slow" advTm="77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C4FE-5B8A-EC40-852C-09D5E8814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”Rational” Preference Imply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02131-3458-3B49-980B-76A286B84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148072"/>
            <a:ext cx="8229600" cy="125272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Proof idea: define utilities of best and worst outcomes, then set the utilities for other outcomes based on indifference in a lottery between those two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25FF6-A60A-FF43-8943-9691706FD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1607232"/>
            <a:ext cx="7315200" cy="334178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7C590DD-44CA-0A44-AD27-549E764E19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211"/>
    </mc:Choice>
    <mc:Fallback>
      <p:transition spd="slow" advTm="213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8272-00F1-4841-80F2-124155AE5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and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F1A8B-6197-5047-AC4F-A91277E72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Money does NOT behave as a utility function</a:t>
            </a:r>
          </a:p>
          <a:p>
            <a:r>
              <a:rPr lang="en-US" sz="2400" dirty="0"/>
              <a:t>Most people are risk averse and prefer lotteries with more certain outcomes even if they have a higher expected value</a:t>
            </a:r>
          </a:p>
          <a:p>
            <a:r>
              <a:rPr lang="en-US" sz="2400" dirty="0"/>
              <a:t>A typical empirical utility curve looks something like: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object 28">
            <a:extLst>
              <a:ext uri="{FF2B5EF4-FFF2-40B4-BE49-F238E27FC236}">
                <a16:creationId xmlns:a16="http://schemas.microsoft.com/office/drawing/2014/main" id="{59784ABE-7E22-274B-B678-6569E6622F1A}"/>
              </a:ext>
            </a:extLst>
          </p:cNvPr>
          <p:cNvSpPr/>
          <p:nvPr/>
        </p:nvSpPr>
        <p:spPr>
          <a:xfrm>
            <a:off x="1264557" y="3455777"/>
            <a:ext cx="6614885" cy="34022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C4DB1D-68A9-D042-A990-54F39BFCF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04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106"/>
    </mc:Choice>
    <mc:Fallback>
      <p:transition spd="slow" advTm="24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7403-FD11-9347-A8E8-D40A4DF4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Utility?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5B68-AA9D-1D4C-B192-557B33FD9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pc="-20" dirty="0">
                <a:latin typeface="Tahoma"/>
                <a:cs typeface="Tahoma"/>
              </a:rPr>
              <a:t>Why </a:t>
            </a:r>
            <a:r>
              <a:rPr lang="en-US" spc="-50" dirty="0">
                <a:latin typeface="Tahoma"/>
                <a:cs typeface="Tahoma"/>
              </a:rPr>
              <a:t>would </a:t>
            </a:r>
            <a:r>
              <a:rPr lang="en-US" spc="-65" dirty="0">
                <a:latin typeface="Tahoma"/>
                <a:cs typeface="Tahoma"/>
              </a:rPr>
              <a:t>anyone argue </a:t>
            </a:r>
            <a:r>
              <a:rPr lang="en-US" spc="-25" dirty="0">
                <a:latin typeface="Tahoma"/>
                <a:cs typeface="Tahoma"/>
              </a:rPr>
              <a:t>with </a:t>
            </a:r>
            <a:r>
              <a:rPr lang="en-US" spc="-40" dirty="0">
                <a:latin typeface="Tahoma"/>
                <a:cs typeface="Tahoma"/>
              </a:rPr>
              <a:t>the </a:t>
            </a:r>
            <a:r>
              <a:rPr lang="en-US" spc="-50" dirty="0">
                <a:latin typeface="Tahoma"/>
                <a:cs typeface="Tahoma"/>
              </a:rPr>
              <a:t>idea </a:t>
            </a:r>
            <a:r>
              <a:rPr lang="en-US" spc="-15" dirty="0">
                <a:latin typeface="Tahoma"/>
                <a:cs typeface="Tahoma"/>
              </a:rPr>
              <a:t>that </a:t>
            </a:r>
            <a:r>
              <a:rPr lang="en-US" spc="-55" dirty="0">
                <a:latin typeface="Tahoma"/>
                <a:cs typeface="Tahoma"/>
              </a:rPr>
              <a:t>an </a:t>
            </a:r>
            <a:r>
              <a:rPr lang="en-US" spc="-35" dirty="0">
                <a:latin typeface="Tahoma"/>
                <a:cs typeface="Tahoma"/>
              </a:rPr>
              <a:t>agent’s  </a:t>
            </a:r>
            <a:r>
              <a:rPr lang="en-US" spc="-65" dirty="0">
                <a:latin typeface="Tahoma"/>
                <a:cs typeface="Tahoma"/>
              </a:rPr>
              <a:t>preferences </a:t>
            </a:r>
            <a:r>
              <a:rPr lang="en-US" spc="-35" dirty="0">
                <a:latin typeface="Tahoma"/>
                <a:cs typeface="Tahoma"/>
              </a:rPr>
              <a:t>could </a:t>
            </a:r>
            <a:r>
              <a:rPr lang="en-US" spc="-55" dirty="0">
                <a:latin typeface="Tahoma"/>
                <a:cs typeface="Tahoma"/>
              </a:rPr>
              <a:t>be </a:t>
            </a:r>
            <a:r>
              <a:rPr lang="en-US" spc="-50" dirty="0">
                <a:latin typeface="Tahoma"/>
                <a:cs typeface="Tahoma"/>
              </a:rPr>
              <a:t>described using </a:t>
            </a:r>
            <a:r>
              <a:rPr lang="en-US" spc="-55" dirty="0">
                <a:latin typeface="Tahoma"/>
                <a:cs typeface="Tahoma"/>
              </a:rPr>
              <a:t>a </a:t>
            </a:r>
            <a:r>
              <a:rPr lang="en-US" spc="-10" dirty="0">
                <a:latin typeface="Tahoma"/>
                <a:cs typeface="Tahoma"/>
              </a:rPr>
              <a:t>utility </a:t>
            </a:r>
            <a:r>
              <a:rPr lang="en-US" spc="-30" dirty="0">
                <a:latin typeface="Tahoma"/>
                <a:cs typeface="Tahoma"/>
              </a:rPr>
              <a:t>function </a:t>
            </a:r>
            <a:r>
              <a:rPr lang="en-US" spc="-70" dirty="0">
                <a:latin typeface="Tahoma"/>
                <a:cs typeface="Tahoma"/>
              </a:rPr>
              <a:t>as </a:t>
            </a:r>
            <a:r>
              <a:rPr lang="en-US" spc="-105" dirty="0">
                <a:latin typeface="Tahoma"/>
                <a:cs typeface="Tahoma"/>
              </a:rPr>
              <a:t>we  </a:t>
            </a:r>
            <a:r>
              <a:rPr lang="en-US" spc="-30" dirty="0">
                <a:latin typeface="Tahoma"/>
                <a:cs typeface="Tahoma"/>
              </a:rPr>
              <a:t>just</a:t>
            </a:r>
            <a:r>
              <a:rPr lang="en-US" spc="15" dirty="0">
                <a:latin typeface="Tahoma"/>
                <a:cs typeface="Tahoma"/>
              </a:rPr>
              <a:t> </a:t>
            </a:r>
            <a:r>
              <a:rPr lang="en-US" spc="-25" dirty="0">
                <a:latin typeface="Tahoma"/>
                <a:cs typeface="Tahoma"/>
              </a:rPr>
              <a:t>did?</a:t>
            </a:r>
            <a:endParaRPr lang="en-US" dirty="0">
              <a:latin typeface="Tahoma"/>
              <a:cs typeface="Tahoma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21E9CD-C16F-A04D-8598-30078DBFD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8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11"/>
    </mc:Choice>
    <mc:Fallback>
      <p:transition spd="slow" advTm="6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47403-FD11-9347-A8E8-D40A4DF4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Utility?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45B68-AA9D-1D4C-B192-557B33FD9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pc="-20" dirty="0">
                <a:latin typeface="Tahoma"/>
                <a:cs typeface="Tahoma"/>
              </a:rPr>
              <a:t>Why </a:t>
            </a:r>
            <a:r>
              <a:rPr lang="en-US" spc="-50" dirty="0">
                <a:latin typeface="Tahoma"/>
                <a:cs typeface="Tahoma"/>
              </a:rPr>
              <a:t>would </a:t>
            </a:r>
            <a:r>
              <a:rPr lang="en-US" spc="-65" dirty="0">
                <a:latin typeface="Tahoma"/>
                <a:cs typeface="Tahoma"/>
              </a:rPr>
              <a:t>anyone argue </a:t>
            </a:r>
            <a:r>
              <a:rPr lang="en-US" spc="-25" dirty="0">
                <a:latin typeface="Tahoma"/>
                <a:cs typeface="Tahoma"/>
              </a:rPr>
              <a:t>with </a:t>
            </a:r>
            <a:r>
              <a:rPr lang="en-US" spc="-40" dirty="0">
                <a:latin typeface="Tahoma"/>
                <a:cs typeface="Tahoma"/>
              </a:rPr>
              <a:t>the </a:t>
            </a:r>
            <a:r>
              <a:rPr lang="en-US" spc="-50" dirty="0">
                <a:latin typeface="Tahoma"/>
                <a:cs typeface="Tahoma"/>
              </a:rPr>
              <a:t>idea </a:t>
            </a:r>
            <a:r>
              <a:rPr lang="en-US" spc="-15" dirty="0">
                <a:latin typeface="Tahoma"/>
                <a:cs typeface="Tahoma"/>
              </a:rPr>
              <a:t>that </a:t>
            </a:r>
            <a:r>
              <a:rPr lang="en-US" spc="-55" dirty="0">
                <a:latin typeface="Tahoma"/>
                <a:cs typeface="Tahoma"/>
              </a:rPr>
              <a:t>an </a:t>
            </a:r>
            <a:r>
              <a:rPr lang="en-US" spc="-35" dirty="0">
                <a:latin typeface="Tahoma"/>
                <a:cs typeface="Tahoma"/>
              </a:rPr>
              <a:t>agent’s  </a:t>
            </a:r>
            <a:r>
              <a:rPr lang="en-US" spc="-65" dirty="0">
                <a:latin typeface="Tahoma"/>
                <a:cs typeface="Tahoma"/>
              </a:rPr>
              <a:t>preferences </a:t>
            </a:r>
            <a:r>
              <a:rPr lang="en-US" spc="-35" dirty="0">
                <a:latin typeface="Tahoma"/>
                <a:cs typeface="Tahoma"/>
              </a:rPr>
              <a:t>could </a:t>
            </a:r>
            <a:r>
              <a:rPr lang="en-US" spc="-55" dirty="0">
                <a:latin typeface="Tahoma"/>
                <a:cs typeface="Tahoma"/>
              </a:rPr>
              <a:t>be </a:t>
            </a:r>
            <a:r>
              <a:rPr lang="en-US" spc="-50" dirty="0">
                <a:latin typeface="Tahoma"/>
                <a:cs typeface="Tahoma"/>
              </a:rPr>
              <a:t>described using </a:t>
            </a:r>
            <a:r>
              <a:rPr lang="en-US" spc="-55" dirty="0">
                <a:latin typeface="Tahoma"/>
                <a:cs typeface="Tahoma"/>
              </a:rPr>
              <a:t>a </a:t>
            </a:r>
            <a:r>
              <a:rPr lang="en-US" spc="-10" dirty="0">
                <a:latin typeface="Tahoma"/>
                <a:cs typeface="Tahoma"/>
              </a:rPr>
              <a:t>utility </a:t>
            </a:r>
            <a:r>
              <a:rPr lang="en-US" spc="-30" dirty="0">
                <a:latin typeface="Tahoma"/>
                <a:cs typeface="Tahoma"/>
              </a:rPr>
              <a:t>function </a:t>
            </a:r>
            <a:r>
              <a:rPr lang="en-US" spc="-70" dirty="0">
                <a:latin typeface="Tahoma"/>
                <a:cs typeface="Tahoma"/>
              </a:rPr>
              <a:t>as </a:t>
            </a:r>
            <a:r>
              <a:rPr lang="en-US" spc="-105" dirty="0">
                <a:latin typeface="Tahoma"/>
                <a:cs typeface="Tahoma"/>
              </a:rPr>
              <a:t>we  </a:t>
            </a:r>
            <a:r>
              <a:rPr lang="en-US" spc="-30" dirty="0">
                <a:latin typeface="Tahoma"/>
                <a:cs typeface="Tahoma"/>
              </a:rPr>
              <a:t>just</a:t>
            </a:r>
            <a:r>
              <a:rPr lang="en-US" spc="15" dirty="0">
                <a:latin typeface="Tahoma"/>
                <a:cs typeface="Tahoma"/>
              </a:rPr>
              <a:t> </a:t>
            </a:r>
            <a:r>
              <a:rPr lang="en-US" spc="-25" dirty="0">
                <a:latin typeface="Tahoma"/>
                <a:cs typeface="Tahoma"/>
              </a:rPr>
              <a:t>did?</a:t>
            </a:r>
            <a:endParaRPr lang="en-US" dirty="0">
              <a:latin typeface="Tahoma"/>
              <a:cs typeface="Tahoma"/>
            </a:endParaRPr>
          </a:p>
          <a:p>
            <a:pPr lvl="1"/>
            <a:r>
              <a:rPr lang="en-US" spc="-50" dirty="0">
                <a:latin typeface="Tahoma"/>
                <a:cs typeface="Tahoma"/>
              </a:rPr>
              <a:t>why </a:t>
            </a:r>
            <a:r>
              <a:rPr lang="en-US" spc="-40" dirty="0">
                <a:latin typeface="Tahoma"/>
                <a:cs typeface="Tahoma"/>
              </a:rPr>
              <a:t>should </a:t>
            </a:r>
            <a:r>
              <a:rPr lang="en-US" spc="-50" dirty="0">
                <a:latin typeface="Tahoma"/>
                <a:cs typeface="Tahoma"/>
              </a:rPr>
              <a:t>a </a:t>
            </a:r>
            <a:r>
              <a:rPr lang="en-US" spc="-40" dirty="0">
                <a:latin typeface="Tahoma"/>
                <a:cs typeface="Tahoma"/>
              </a:rPr>
              <a:t>single-dimensional </a:t>
            </a:r>
            <a:r>
              <a:rPr lang="en-US" spc="-25" dirty="0">
                <a:latin typeface="Tahoma"/>
                <a:cs typeface="Tahoma"/>
              </a:rPr>
              <a:t>function </a:t>
            </a:r>
            <a:r>
              <a:rPr lang="en-US" spc="-50" dirty="0">
                <a:latin typeface="Tahoma"/>
                <a:cs typeface="Tahoma"/>
              </a:rPr>
              <a:t>be </a:t>
            </a:r>
            <a:r>
              <a:rPr lang="en-US" spc="-55" dirty="0">
                <a:latin typeface="Tahoma"/>
                <a:cs typeface="Tahoma"/>
              </a:rPr>
              <a:t>enough </a:t>
            </a:r>
            <a:r>
              <a:rPr lang="en-US" spc="-10" dirty="0">
                <a:latin typeface="Tahoma"/>
                <a:cs typeface="Tahoma"/>
              </a:rPr>
              <a:t>to </a:t>
            </a:r>
            <a:r>
              <a:rPr lang="en-US" spc="-35" dirty="0">
                <a:latin typeface="Tahoma"/>
                <a:cs typeface="Tahoma"/>
              </a:rPr>
              <a:t>explain  </a:t>
            </a:r>
            <a:r>
              <a:rPr lang="en-US" spc="-55" dirty="0">
                <a:latin typeface="Tahoma"/>
                <a:cs typeface="Tahoma"/>
              </a:rPr>
              <a:t>preferences </a:t>
            </a:r>
            <a:r>
              <a:rPr lang="en-US" spc="-50" dirty="0">
                <a:latin typeface="Tahoma"/>
                <a:cs typeface="Tahoma"/>
              </a:rPr>
              <a:t>over an </a:t>
            </a:r>
            <a:r>
              <a:rPr lang="en-US" spc="-25" dirty="0">
                <a:latin typeface="Tahoma"/>
                <a:cs typeface="Tahoma"/>
              </a:rPr>
              <a:t>arbitrarily </a:t>
            </a:r>
            <a:r>
              <a:rPr lang="en-US" spc="-30" dirty="0">
                <a:latin typeface="Tahoma"/>
                <a:cs typeface="Tahoma"/>
              </a:rPr>
              <a:t>complicated </a:t>
            </a:r>
            <a:r>
              <a:rPr lang="en-US" spc="-45" dirty="0">
                <a:latin typeface="Tahoma"/>
                <a:cs typeface="Tahoma"/>
              </a:rPr>
              <a:t>set </a:t>
            </a:r>
            <a:r>
              <a:rPr lang="en-US" spc="-30" dirty="0">
                <a:latin typeface="Tahoma"/>
                <a:cs typeface="Tahoma"/>
              </a:rPr>
              <a:t>of alternatives?</a:t>
            </a:r>
          </a:p>
          <a:p>
            <a:pPr lvl="1"/>
            <a:r>
              <a:rPr lang="en-US" spc="-15" dirty="0">
                <a:latin typeface="Tahoma"/>
                <a:cs typeface="Tahoma"/>
              </a:rPr>
              <a:t>Why </a:t>
            </a:r>
            <a:r>
              <a:rPr lang="en-US" spc="-40" dirty="0">
                <a:latin typeface="Tahoma"/>
                <a:cs typeface="Tahoma"/>
              </a:rPr>
              <a:t>should </a:t>
            </a:r>
            <a:r>
              <a:rPr lang="en-US" spc="-50" dirty="0">
                <a:latin typeface="Tahoma"/>
                <a:cs typeface="Tahoma"/>
              </a:rPr>
              <a:t>an </a:t>
            </a:r>
            <a:r>
              <a:rPr lang="en-US" spc="-30" dirty="0">
                <a:latin typeface="Tahoma"/>
                <a:cs typeface="Tahoma"/>
              </a:rPr>
              <a:t>agent’s </a:t>
            </a:r>
            <a:r>
              <a:rPr lang="en-US" spc="-55" dirty="0">
                <a:latin typeface="Tahoma"/>
                <a:cs typeface="Tahoma"/>
              </a:rPr>
              <a:t>response </a:t>
            </a:r>
            <a:r>
              <a:rPr lang="en-US" spc="-10" dirty="0">
                <a:latin typeface="Tahoma"/>
                <a:cs typeface="Tahoma"/>
              </a:rPr>
              <a:t>to </a:t>
            </a:r>
            <a:r>
              <a:rPr lang="en-US" spc="-30" dirty="0">
                <a:latin typeface="Tahoma"/>
                <a:cs typeface="Tahoma"/>
              </a:rPr>
              <a:t>uncertainty </a:t>
            </a:r>
            <a:r>
              <a:rPr lang="en-US" spc="-50" dirty="0">
                <a:latin typeface="Tahoma"/>
                <a:cs typeface="Tahoma"/>
              </a:rPr>
              <a:t>be </a:t>
            </a:r>
            <a:r>
              <a:rPr lang="en-US" spc="-35" dirty="0">
                <a:latin typeface="Tahoma"/>
                <a:cs typeface="Tahoma"/>
              </a:rPr>
              <a:t>captured  </a:t>
            </a:r>
            <a:r>
              <a:rPr lang="en-US" spc="-40" dirty="0">
                <a:latin typeface="Tahoma"/>
                <a:cs typeface="Tahoma"/>
              </a:rPr>
              <a:t>purely </a:t>
            </a:r>
            <a:r>
              <a:rPr lang="en-US" spc="-55" dirty="0">
                <a:latin typeface="Tahoma"/>
                <a:cs typeface="Tahoma"/>
              </a:rPr>
              <a:t>by </a:t>
            </a:r>
            <a:r>
              <a:rPr lang="en-US" spc="-35" dirty="0">
                <a:latin typeface="Tahoma"/>
                <a:cs typeface="Tahoma"/>
              </a:rPr>
              <a:t>the </a:t>
            </a:r>
            <a:r>
              <a:rPr lang="en-US" i="1" spc="-60" dirty="0">
                <a:latin typeface="Trebuchet MS"/>
                <a:cs typeface="Trebuchet MS"/>
              </a:rPr>
              <a:t>expected value </a:t>
            </a:r>
            <a:r>
              <a:rPr lang="en-US" spc="-30" dirty="0">
                <a:latin typeface="Tahoma"/>
                <a:cs typeface="Tahoma"/>
              </a:rPr>
              <a:t>of </a:t>
            </a:r>
            <a:r>
              <a:rPr lang="en-US" spc="-35" dirty="0">
                <a:latin typeface="Tahoma"/>
                <a:cs typeface="Tahoma"/>
              </a:rPr>
              <a:t>his </a:t>
            </a:r>
            <a:r>
              <a:rPr lang="en-US" spc="-10" dirty="0">
                <a:latin typeface="Tahoma"/>
                <a:cs typeface="Tahoma"/>
              </a:rPr>
              <a:t>utility </a:t>
            </a:r>
            <a:r>
              <a:rPr lang="en-US" spc="-20" dirty="0">
                <a:latin typeface="Tahoma"/>
                <a:cs typeface="Tahoma"/>
              </a:rPr>
              <a:t>function?</a:t>
            </a:r>
            <a:endParaRPr lang="en-US" dirty="0">
              <a:latin typeface="Tahoma"/>
              <a:cs typeface="Tahoma"/>
            </a:endParaRPr>
          </a:p>
          <a:p>
            <a:r>
              <a:rPr lang="en-US" spc="-45" dirty="0">
                <a:latin typeface="Tahoma"/>
                <a:cs typeface="Tahoma"/>
              </a:rPr>
              <a:t>It </a:t>
            </a:r>
            <a:r>
              <a:rPr lang="en-US" spc="-35" dirty="0">
                <a:latin typeface="Tahoma"/>
                <a:cs typeface="Tahoma"/>
              </a:rPr>
              <a:t>turns </a:t>
            </a:r>
            <a:r>
              <a:rPr lang="en-US" spc="-30" dirty="0">
                <a:latin typeface="Tahoma"/>
                <a:cs typeface="Tahoma"/>
              </a:rPr>
              <a:t>out </a:t>
            </a:r>
            <a:r>
              <a:rPr lang="en-US" spc="-15" dirty="0">
                <a:latin typeface="Tahoma"/>
                <a:cs typeface="Tahoma"/>
              </a:rPr>
              <a:t>that </a:t>
            </a:r>
            <a:r>
              <a:rPr lang="en-US" spc="-40" dirty="0">
                <a:latin typeface="Tahoma"/>
                <a:cs typeface="Tahoma"/>
              </a:rPr>
              <a:t>the </a:t>
            </a:r>
            <a:r>
              <a:rPr lang="en-US" spc="-25" dirty="0">
                <a:latin typeface="Tahoma"/>
                <a:cs typeface="Tahoma"/>
              </a:rPr>
              <a:t>claim </a:t>
            </a:r>
            <a:r>
              <a:rPr lang="en-US" spc="-15" dirty="0">
                <a:latin typeface="Tahoma"/>
                <a:cs typeface="Tahoma"/>
              </a:rPr>
              <a:t>that </a:t>
            </a:r>
            <a:r>
              <a:rPr lang="en-US" spc="-55" dirty="0">
                <a:latin typeface="Tahoma"/>
                <a:cs typeface="Tahoma"/>
              </a:rPr>
              <a:t>an </a:t>
            </a:r>
            <a:r>
              <a:rPr lang="en-US" spc="-50" dirty="0">
                <a:latin typeface="Tahoma"/>
                <a:cs typeface="Tahoma"/>
              </a:rPr>
              <a:t>agent </a:t>
            </a:r>
            <a:r>
              <a:rPr lang="en-US" spc="-60" dirty="0">
                <a:latin typeface="Tahoma"/>
                <a:cs typeface="Tahoma"/>
              </a:rPr>
              <a:t>has </a:t>
            </a:r>
            <a:r>
              <a:rPr lang="en-US" spc="-55" dirty="0">
                <a:latin typeface="Tahoma"/>
                <a:cs typeface="Tahoma"/>
              </a:rPr>
              <a:t>a </a:t>
            </a:r>
            <a:r>
              <a:rPr lang="en-US" spc="-10" dirty="0">
                <a:latin typeface="Tahoma"/>
                <a:cs typeface="Tahoma"/>
              </a:rPr>
              <a:t>utility </a:t>
            </a:r>
            <a:r>
              <a:rPr lang="en-US" spc="-30" dirty="0">
                <a:latin typeface="Tahoma"/>
                <a:cs typeface="Tahoma"/>
              </a:rPr>
              <a:t>function  </a:t>
            </a:r>
            <a:r>
              <a:rPr lang="en-US" spc="-35" dirty="0">
                <a:latin typeface="Tahoma"/>
                <a:cs typeface="Tahoma"/>
              </a:rPr>
              <a:t>is</a:t>
            </a:r>
            <a:r>
              <a:rPr lang="en-US" spc="15" dirty="0">
                <a:latin typeface="Tahoma"/>
                <a:cs typeface="Tahoma"/>
              </a:rPr>
              <a:t> </a:t>
            </a:r>
            <a:r>
              <a:rPr lang="en-US" spc="-40" dirty="0">
                <a:latin typeface="Tahoma"/>
                <a:cs typeface="Tahoma"/>
              </a:rPr>
              <a:t>substantive.</a:t>
            </a:r>
            <a:endParaRPr lang="en-US" dirty="0">
              <a:latin typeface="Tahoma"/>
              <a:cs typeface="Tahoma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1CD62F-0008-BF4B-871C-4156243A5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499"/>
    </mc:Choice>
    <mc:Fallback>
      <p:transition spd="slow" advTm="234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34421-2BFF-EE42-81EA-536140494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Preferences Over Outcomes</a:t>
            </a:r>
          </a:p>
        </p:txBody>
      </p:sp>
      <p:sp>
        <p:nvSpPr>
          <p:cNvPr id="4" name="object 34">
            <a:extLst>
              <a:ext uri="{FF2B5EF4-FFF2-40B4-BE49-F238E27FC236}">
                <a16:creationId xmlns:a16="http://schemas.microsoft.com/office/drawing/2014/main" id="{B0AD5691-12B0-884D-8F2A-302362AE9E95}"/>
              </a:ext>
            </a:extLst>
          </p:cNvPr>
          <p:cNvSpPr txBox="1"/>
          <p:nvPr/>
        </p:nvSpPr>
        <p:spPr>
          <a:xfrm>
            <a:off x="560019" y="2295801"/>
            <a:ext cx="8229600" cy="2836033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275"/>
              </a:spcBef>
            </a:pPr>
            <a:r>
              <a:rPr sz="2800" spc="-65" dirty="0">
                <a:latin typeface="Tahoma"/>
                <a:cs typeface="Tahoma"/>
              </a:rPr>
              <a:t>If </a:t>
            </a:r>
            <a:r>
              <a:rPr lang="en-US" sz="2800" b="0" i="1" spc="-40" dirty="0">
                <a:latin typeface="Bookman Old Style"/>
                <a:cs typeface="Bookman Old Style"/>
              </a:rPr>
              <a:t>o</a:t>
            </a:r>
            <a:r>
              <a:rPr lang="en-US" sz="2800" b="0" i="1" spc="-40" baseline="-25000" dirty="0">
                <a:latin typeface="Bookman Old Style"/>
                <a:cs typeface="Bookman Old Style"/>
              </a:rPr>
              <a:t>1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50" dirty="0">
                <a:latin typeface="Tahoma"/>
                <a:cs typeface="Tahoma"/>
              </a:rPr>
              <a:t>and </a:t>
            </a:r>
            <a:r>
              <a:rPr lang="en-US" sz="2800" b="0" i="1" spc="-40" dirty="0">
                <a:latin typeface="Bookman Old Style"/>
                <a:cs typeface="Bookman Old Style"/>
              </a:rPr>
              <a:t>o</a:t>
            </a:r>
            <a:r>
              <a:rPr lang="en-US" sz="2800" b="0" i="1" spc="-40" baseline="-25000" dirty="0">
                <a:latin typeface="Bookman Old Style"/>
                <a:cs typeface="Bookman Old Style"/>
              </a:rPr>
              <a:t>2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70" dirty="0">
                <a:latin typeface="Tahoma"/>
                <a:cs typeface="Tahoma"/>
              </a:rPr>
              <a:t>are</a:t>
            </a:r>
            <a:r>
              <a:rPr sz="2800" spc="-135" dirty="0">
                <a:latin typeface="Tahoma"/>
                <a:cs typeface="Tahoma"/>
              </a:rPr>
              <a:t> </a:t>
            </a:r>
            <a:r>
              <a:rPr sz="2800" spc="-50" dirty="0">
                <a:latin typeface="Tahoma"/>
                <a:cs typeface="Tahoma"/>
              </a:rPr>
              <a:t>outcomes</a:t>
            </a:r>
            <a:endParaRPr sz="2800" dirty="0">
              <a:latin typeface="Tahoma"/>
              <a:cs typeface="Tahoma"/>
            </a:endParaRPr>
          </a:p>
          <a:p>
            <a:pPr marL="391160">
              <a:lnSpc>
                <a:spcPct val="100000"/>
              </a:lnSpc>
              <a:spcBef>
                <a:spcPts val="175"/>
              </a:spcBef>
            </a:pP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1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30" dirty="0">
                <a:latin typeface="Lucida Sans Unicode"/>
                <a:cs typeface="Lucida Sans Unicode"/>
              </a:rPr>
              <a:t>≤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2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70" dirty="0">
                <a:latin typeface="Tahoma"/>
                <a:cs typeface="Tahoma"/>
              </a:rPr>
              <a:t>means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1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35" dirty="0">
                <a:latin typeface="Tahoma"/>
                <a:cs typeface="Tahoma"/>
              </a:rPr>
              <a:t>is </a:t>
            </a:r>
            <a:r>
              <a:rPr sz="2800" spc="-15" dirty="0">
                <a:latin typeface="Tahoma"/>
                <a:cs typeface="Tahoma"/>
              </a:rPr>
              <a:t>at </a:t>
            </a:r>
            <a:r>
              <a:rPr sz="2800" spc="-40" dirty="0">
                <a:latin typeface="Tahoma"/>
                <a:cs typeface="Tahoma"/>
              </a:rPr>
              <a:t>least </a:t>
            </a:r>
            <a:r>
              <a:rPr sz="2800" spc="-65" dirty="0">
                <a:latin typeface="Tahoma"/>
                <a:cs typeface="Tahoma"/>
              </a:rPr>
              <a:t>as </a:t>
            </a:r>
            <a:r>
              <a:rPr sz="2800" spc="-50" dirty="0">
                <a:latin typeface="Tahoma"/>
                <a:cs typeface="Tahoma"/>
              </a:rPr>
              <a:t>desirable </a:t>
            </a:r>
            <a:r>
              <a:rPr sz="2800" spc="-65" dirty="0">
                <a:latin typeface="Tahoma"/>
                <a:cs typeface="Tahoma"/>
              </a:rPr>
              <a:t>as</a:t>
            </a:r>
            <a:r>
              <a:rPr sz="2800" spc="25" dirty="0">
                <a:latin typeface="Tahoma"/>
                <a:cs typeface="Tahoma"/>
              </a:rPr>
              <a:t>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2</a:t>
            </a:r>
            <a:endParaRPr sz="2800" dirty="0">
              <a:latin typeface="Tahoma"/>
              <a:cs typeface="Tahoma"/>
            </a:endParaRPr>
          </a:p>
          <a:p>
            <a:pPr marL="668020">
              <a:lnSpc>
                <a:spcPct val="100000"/>
              </a:lnSpc>
              <a:spcBef>
                <a:spcPts val="175"/>
              </a:spcBef>
            </a:pPr>
            <a:r>
              <a:rPr sz="2000" spc="-50" dirty="0">
                <a:latin typeface="Tahoma"/>
                <a:cs typeface="Tahoma"/>
              </a:rPr>
              <a:t>read </a:t>
            </a:r>
            <a:r>
              <a:rPr sz="2000" spc="-20" dirty="0">
                <a:latin typeface="Tahoma"/>
                <a:cs typeface="Tahoma"/>
              </a:rPr>
              <a:t>this </a:t>
            </a:r>
            <a:r>
              <a:rPr sz="2000" spc="-60" dirty="0">
                <a:latin typeface="Tahoma"/>
                <a:cs typeface="Tahoma"/>
              </a:rPr>
              <a:t>as </a:t>
            </a:r>
            <a:r>
              <a:rPr sz="2000" spc="-5" dirty="0">
                <a:latin typeface="Tahoma"/>
                <a:cs typeface="Tahoma"/>
              </a:rPr>
              <a:t>“the </a:t>
            </a:r>
            <a:r>
              <a:rPr sz="2000" spc="-45" dirty="0">
                <a:latin typeface="Tahoma"/>
                <a:cs typeface="Tahoma"/>
              </a:rPr>
              <a:t>agent </a:t>
            </a:r>
            <a:r>
              <a:rPr sz="2000" spc="-45" dirty="0">
                <a:solidFill>
                  <a:srgbClr val="FF0000"/>
                </a:solidFill>
                <a:latin typeface="Tahoma"/>
                <a:cs typeface="Tahoma"/>
              </a:rPr>
              <a:t>weakly </a:t>
            </a:r>
            <a:r>
              <a:rPr sz="2000" spc="-55" dirty="0">
                <a:solidFill>
                  <a:srgbClr val="FF0000"/>
                </a:solidFill>
                <a:latin typeface="Tahoma"/>
                <a:cs typeface="Tahoma"/>
              </a:rPr>
              <a:t>prefers</a:t>
            </a:r>
            <a:r>
              <a:rPr sz="2000" spc="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lang="en-US" sz="2000" i="1" spc="-40" dirty="0">
                <a:latin typeface="Bookman Old Style"/>
                <a:cs typeface="Bookman Old Style"/>
              </a:rPr>
              <a:t>o</a:t>
            </a:r>
            <a:r>
              <a:rPr lang="en-US" sz="2000" i="1" spc="-40" baseline="-25000" dirty="0">
                <a:latin typeface="Bookman Old Style"/>
                <a:cs typeface="Bookman Old Style"/>
              </a:rPr>
              <a:t>1</a:t>
            </a:r>
            <a:r>
              <a:rPr sz="2400" spc="-44" baseline="-11904" dirty="0">
                <a:latin typeface="Bauhaus 93"/>
                <a:cs typeface="Bauhaus 93"/>
              </a:rPr>
              <a:t> </a:t>
            </a:r>
            <a:r>
              <a:rPr sz="2000" spc="-10" dirty="0">
                <a:latin typeface="Tahoma"/>
                <a:cs typeface="Tahoma"/>
              </a:rPr>
              <a:t>to </a:t>
            </a:r>
            <a:r>
              <a:rPr lang="en-US" sz="2000" i="1" spc="-40" dirty="0">
                <a:latin typeface="Bookman Old Style"/>
                <a:cs typeface="Bookman Old Style"/>
              </a:rPr>
              <a:t>o</a:t>
            </a:r>
            <a:r>
              <a:rPr lang="en-US" sz="2000" i="1" spc="-40" baseline="-25000" dirty="0">
                <a:latin typeface="Bookman Old Style"/>
                <a:cs typeface="Bookman Old Style"/>
              </a:rPr>
              <a:t>2</a:t>
            </a:r>
            <a:r>
              <a:rPr lang="en-US" sz="2400" spc="-60" baseline="-10416" dirty="0">
                <a:latin typeface="Tahoma"/>
                <a:cs typeface="Tahoma"/>
              </a:rPr>
              <a:t> </a:t>
            </a:r>
            <a:r>
              <a:rPr sz="2000" spc="25" dirty="0">
                <a:latin typeface="Tahoma"/>
                <a:cs typeface="Tahoma"/>
              </a:rPr>
              <a:t>”</a:t>
            </a:r>
            <a:endParaRPr sz="2000" dirty="0">
              <a:latin typeface="Tahoma"/>
              <a:cs typeface="Tahoma"/>
            </a:endParaRPr>
          </a:p>
          <a:p>
            <a:pPr marL="391160">
              <a:lnSpc>
                <a:spcPct val="100000"/>
              </a:lnSpc>
              <a:spcBef>
                <a:spcPts val="195"/>
              </a:spcBef>
            </a:pP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1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30" dirty="0">
                <a:latin typeface="Lucida Sans Unicode"/>
                <a:cs typeface="Lucida Sans Unicode"/>
              </a:rPr>
              <a:t>∼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2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70" dirty="0">
                <a:latin typeface="Tahoma"/>
                <a:cs typeface="Tahoma"/>
              </a:rPr>
              <a:t>means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1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30" dirty="0">
                <a:latin typeface="Lucida Sans Unicode"/>
                <a:cs typeface="Lucida Sans Unicode"/>
              </a:rPr>
              <a:t>≤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2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50" dirty="0">
                <a:latin typeface="Tahoma"/>
                <a:cs typeface="Tahoma"/>
              </a:rPr>
              <a:t>and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2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30" dirty="0">
                <a:latin typeface="Lucida Sans Unicode"/>
                <a:cs typeface="Lucida Sans Unicode"/>
              </a:rPr>
              <a:t>≤</a:t>
            </a:r>
            <a:r>
              <a:rPr sz="2800" spc="-160" dirty="0">
                <a:latin typeface="Lucida Sans Unicode"/>
                <a:cs typeface="Lucida Sans Unicode"/>
              </a:rPr>
              <a:t> </a:t>
            </a:r>
            <a:r>
              <a:rPr sz="2800" b="0" i="1" spc="-25" dirty="0">
                <a:latin typeface="Bookman Old Style"/>
                <a:cs typeface="Bookman Old Style"/>
              </a:rPr>
              <a:t>o</a:t>
            </a:r>
            <a:r>
              <a:rPr sz="3200" spc="-37" baseline="-10416" dirty="0">
                <a:latin typeface="Tahoma"/>
                <a:cs typeface="Tahoma"/>
              </a:rPr>
              <a:t>1</a:t>
            </a:r>
            <a:r>
              <a:rPr sz="2800" spc="-25" dirty="0">
                <a:latin typeface="Tahoma"/>
                <a:cs typeface="Tahoma"/>
              </a:rPr>
              <a:t>.</a:t>
            </a:r>
            <a:endParaRPr sz="2800" dirty="0">
              <a:latin typeface="Tahoma"/>
              <a:cs typeface="Tahoma"/>
            </a:endParaRPr>
          </a:p>
          <a:p>
            <a:pPr marL="668020">
              <a:lnSpc>
                <a:spcPct val="100000"/>
              </a:lnSpc>
              <a:spcBef>
                <a:spcPts val="175"/>
              </a:spcBef>
            </a:pPr>
            <a:r>
              <a:rPr sz="2000" spc="-50" dirty="0">
                <a:latin typeface="Tahoma"/>
                <a:cs typeface="Tahoma"/>
              </a:rPr>
              <a:t>read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-20" dirty="0">
                <a:latin typeface="Tahoma"/>
                <a:cs typeface="Tahoma"/>
              </a:rPr>
              <a:t>this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as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-5" dirty="0">
                <a:latin typeface="Tahoma"/>
                <a:cs typeface="Tahoma"/>
              </a:rPr>
              <a:t>“the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-45" dirty="0">
                <a:latin typeface="Tahoma"/>
                <a:cs typeface="Tahoma"/>
              </a:rPr>
              <a:t>agent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sz="2000" spc="-30" dirty="0">
                <a:latin typeface="Tahoma"/>
                <a:cs typeface="Tahoma"/>
              </a:rPr>
              <a:t>is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sz="2000" spc="-30" dirty="0">
                <a:solidFill>
                  <a:srgbClr val="FF0000"/>
                </a:solidFill>
                <a:latin typeface="Tahoma"/>
                <a:cs typeface="Tahoma"/>
              </a:rPr>
              <a:t>indifferent</a:t>
            </a:r>
            <a:r>
              <a:rPr sz="20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2000" spc="-60" dirty="0">
                <a:latin typeface="Tahoma"/>
                <a:cs typeface="Tahoma"/>
              </a:rPr>
              <a:t>between</a:t>
            </a:r>
            <a:r>
              <a:rPr sz="2000" spc="15" dirty="0">
                <a:latin typeface="Tahoma"/>
                <a:cs typeface="Tahoma"/>
              </a:rPr>
              <a:t> </a:t>
            </a:r>
            <a:r>
              <a:rPr lang="en-US" sz="2000" i="1" spc="-40" dirty="0">
                <a:latin typeface="Bookman Old Style"/>
                <a:cs typeface="Bookman Old Style"/>
              </a:rPr>
              <a:t>o</a:t>
            </a:r>
            <a:r>
              <a:rPr lang="en-US" sz="2000" i="1" spc="-40" baseline="-25000" dirty="0">
                <a:latin typeface="Bookman Old Style"/>
                <a:cs typeface="Bookman Old Style"/>
              </a:rPr>
              <a:t>1</a:t>
            </a:r>
            <a:r>
              <a:rPr sz="2400" spc="89" baseline="-11904" dirty="0">
                <a:latin typeface="Bauhaus 93"/>
                <a:cs typeface="Bauhaus 93"/>
              </a:rPr>
              <a:t> </a:t>
            </a:r>
            <a:r>
              <a:rPr sz="2000" spc="-45" dirty="0">
                <a:latin typeface="Tahoma"/>
                <a:cs typeface="Tahoma"/>
              </a:rPr>
              <a:t>and</a:t>
            </a:r>
            <a:r>
              <a:rPr sz="2000" spc="20" dirty="0">
                <a:latin typeface="Tahoma"/>
                <a:cs typeface="Tahoma"/>
              </a:rPr>
              <a:t> </a:t>
            </a:r>
            <a:r>
              <a:rPr lang="en-US" sz="2000" i="1" spc="-40" dirty="0">
                <a:latin typeface="Bookman Old Style"/>
                <a:cs typeface="Bookman Old Style"/>
              </a:rPr>
              <a:t>o</a:t>
            </a:r>
            <a:r>
              <a:rPr lang="en-US" sz="2000" i="1" spc="-40" baseline="-25000" dirty="0">
                <a:latin typeface="Bookman Old Style"/>
                <a:cs typeface="Bookman Old Style"/>
              </a:rPr>
              <a:t>2</a:t>
            </a:r>
            <a:r>
              <a:rPr lang="en-US" sz="2400" spc="-60" baseline="-10416" dirty="0">
                <a:latin typeface="Tahoma"/>
                <a:cs typeface="Tahoma"/>
              </a:rPr>
              <a:t> </a:t>
            </a:r>
            <a:r>
              <a:rPr sz="2000" spc="15" dirty="0">
                <a:latin typeface="Tahoma"/>
                <a:cs typeface="Tahoma"/>
              </a:rPr>
              <a:t>.”</a:t>
            </a:r>
            <a:endParaRPr sz="2000" dirty="0">
              <a:latin typeface="Tahoma"/>
              <a:cs typeface="Tahoma"/>
            </a:endParaRPr>
          </a:p>
          <a:p>
            <a:pPr marL="391160">
              <a:lnSpc>
                <a:spcPct val="100000"/>
              </a:lnSpc>
              <a:spcBef>
                <a:spcPts val="190"/>
              </a:spcBef>
            </a:pP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1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30" dirty="0">
                <a:latin typeface="Lucida Sans Unicode"/>
                <a:cs typeface="Lucida Sans Unicode"/>
              </a:rPr>
              <a:t>&gt;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2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70" dirty="0">
                <a:latin typeface="Tahoma"/>
                <a:cs typeface="Tahoma"/>
              </a:rPr>
              <a:t>means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1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30" dirty="0">
                <a:latin typeface="Lucida Sans Unicode"/>
                <a:cs typeface="Lucida Sans Unicode"/>
              </a:rPr>
              <a:t>≤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2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50" dirty="0">
                <a:latin typeface="Tahoma"/>
                <a:cs typeface="Tahoma"/>
              </a:rPr>
              <a:t>and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2</a:t>
            </a:r>
            <a:r>
              <a:rPr sz="3200" spc="-60" baseline="-10416" dirty="0">
                <a:latin typeface="Tahoma"/>
                <a:cs typeface="Tahoma"/>
              </a:rPr>
              <a:t> </a:t>
            </a:r>
            <a:r>
              <a:rPr sz="2800" spc="-229" dirty="0">
                <a:latin typeface="Lucida Sans Unicode"/>
                <a:cs typeface="Lucida Sans Unicode"/>
              </a:rPr>
              <a:t>≤</a:t>
            </a:r>
            <a:r>
              <a:rPr sz="2800" spc="-165" dirty="0">
                <a:latin typeface="Lucida Sans Unicode"/>
                <a:cs typeface="Lucida Sans Unicode"/>
              </a:rPr>
              <a:t> </a:t>
            </a:r>
            <a:r>
              <a:rPr lang="en-US" sz="2800" i="1" spc="-40" dirty="0">
                <a:latin typeface="Bookman Old Style"/>
                <a:cs typeface="Bookman Old Style"/>
              </a:rPr>
              <a:t>o</a:t>
            </a:r>
            <a:r>
              <a:rPr lang="en-US" sz="2800" i="1" spc="-40" baseline="-25000" dirty="0">
                <a:latin typeface="Bookman Old Style"/>
                <a:cs typeface="Bookman Old Style"/>
              </a:rPr>
              <a:t>1 </a:t>
            </a:r>
          </a:p>
          <a:p>
            <a:pPr marL="391160">
              <a:lnSpc>
                <a:spcPct val="100000"/>
              </a:lnSpc>
              <a:spcBef>
                <a:spcPts val="190"/>
              </a:spcBef>
            </a:pPr>
            <a:r>
              <a:rPr lang="en-US" sz="2800" i="1" spc="-40" baseline="-25000" dirty="0">
                <a:latin typeface="Bookman Old Style"/>
                <a:cs typeface="Tahoma"/>
              </a:rPr>
              <a:t>	   </a:t>
            </a:r>
            <a:r>
              <a:rPr sz="2000" spc="-50" dirty="0">
                <a:latin typeface="Tahoma"/>
                <a:cs typeface="Tahoma"/>
              </a:rPr>
              <a:t>read </a:t>
            </a:r>
            <a:r>
              <a:rPr sz="2000" spc="-20" dirty="0">
                <a:latin typeface="Tahoma"/>
                <a:cs typeface="Tahoma"/>
              </a:rPr>
              <a:t>this </a:t>
            </a:r>
            <a:r>
              <a:rPr sz="2000" spc="-60" dirty="0">
                <a:latin typeface="Tahoma"/>
                <a:cs typeface="Tahoma"/>
              </a:rPr>
              <a:t>as </a:t>
            </a:r>
            <a:r>
              <a:rPr sz="2000" spc="-5" dirty="0">
                <a:latin typeface="Tahoma"/>
                <a:cs typeface="Tahoma"/>
              </a:rPr>
              <a:t>“the </a:t>
            </a:r>
            <a:r>
              <a:rPr sz="2000" spc="-45" dirty="0">
                <a:latin typeface="Tahoma"/>
                <a:cs typeface="Tahoma"/>
              </a:rPr>
              <a:t>agent </a:t>
            </a:r>
            <a:r>
              <a:rPr sz="2000" spc="-10" dirty="0">
                <a:solidFill>
                  <a:srgbClr val="FF0000"/>
                </a:solidFill>
                <a:latin typeface="Tahoma"/>
                <a:cs typeface="Tahoma"/>
              </a:rPr>
              <a:t>strictly </a:t>
            </a:r>
            <a:r>
              <a:rPr sz="2000" spc="-55" dirty="0">
                <a:solidFill>
                  <a:srgbClr val="FF0000"/>
                </a:solidFill>
                <a:latin typeface="Tahoma"/>
                <a:cs typeface="Tahoma"/>
              </a:rPr>
              <a:t>prefers </a:t>
            </a:r>
            <a:r>
              <a:rPr lang="en-US" sz="2000" i="1" spc="-40" dirty="0">
                <a:latin typeface="Bookman Old Style"/>
                <a:cs typeface="Bookman Old Style"/>
              </a:rPr>
              <a:t>o</a:t>
            </a:r>
            <a:r>
              <a:rPr lang="en-US" sz="2000" i="1" spc="-40" baseline="-25000" dirty="0">
                <a:latin typeface="Bookman Old Style"/>
                <a:cs typeface="Bookman Old Style"/>
              </a:rPr>
              <a:t>1</a:t>
            </a:r>
            <a:r>
              <a:rPr sz="2400" spc="-44" baseline="-11904" dirty="0">
                <a:latin typeface="Bauhaus 93"/>
                <a:cs typeface="Bauhaus 93"/>
              </a:rPr>
              <a:t> </a:t>
            </a:r>
            <a:r>
              <a:rPr sz="2000" spc="-10" dirty="0">
                <a:latin typeface="Tahoma"/>
                <a:cs typeface="Tahoma"/>
              </a:rPr>
              <a:t>to</a:t>
            </a:r>
            <a:r>
              <a:rPr sz="2000" spc="30" dirty="0">
                <a:latin typeface="Tahoma"/>
                <a:cs typeface="Tahoma"/>
              </a:rPr>
              <a:t> </a:t>
            </a:r>
            <a:r>
              <a:rPr lang="en-US" sz="2000" i="1" spc="-40" dirty="0">
                <a:latin typeface="Bookman Old Style"/>
                <a:cs typeface="Bookman Old Style"/>
              </a:rPr>
              <a:t>o</a:t>
            </a:r>
            <a:r>
              <a:rPr lang="en-US" sz="2000" i="1" spc="-40" baseline="-25000" dirty="0">
                <a:latin typeface="Bookman Old Style"/>
                <a:cs typeface="Bookman Old Style"/>
              </a:rPr>
              <a:t>2</a:t>
            </a:r>
            <a:r>
              <a:rPr lang="en-US" sz="2400" spc="-60" baseline="-10416" dirty="0">
                <a:latin typeface="Tahoma"/>
                <a:cs typeface="Tahoma"/>
              </a:rPr>
              <a:t> </a:t>
            </a:r>
            <a:r>
              <a:rPr sz="2000" spc="25" dirty="0">
                <a:latin typeface="Tahoma"/>
                <a:cs typeface="Tahoma"/>
              </a:rPr>
              <a:t>”</a:t>
            </a:r>
            <a:endParaRPr sz="2000" dirty="0">
              <a:latin typeface="Tahoma"/>
              <a:cs typeface="Tahoma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48763B-FBAB-3F4B-B4E5-7A8D2B7CA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53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25"/>
    </mc:Choice>
    <mc:Fallback>
      <p:transition spd="slow" advTm="121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51660-2C6D-E64D-8D35-210D8286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Lotteries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228A-96D4-A74C-A355-334ABF9C5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71625"/>
            <a:ext cx="8229600" cy="5130927"/>
          </a:xfrm>
        </p:spPr>
        <p:txBody>
          <a:bodyPr>
            <a:normAutofit/>
          </a:bodyPr>
          <a:lstStyle/>
          <a:p>
            <a:r>
              <a:rPr lang="en-US" sz="2000" spc="5" dirty="0">
                <a:latin typeface="Tahoma"/>
                <a:cs typeface="Tahoma"/>
              </a:rPr>
              <a:t>An </a:t>
            </a:r>
            <a:r>
              <a:rPr lang="en-US" sz="2000" spc="-50" dirty="0">
                <a:latin typeface="Tahoma"/>
                <a:cs typeface="Tahoma"/>
              </a:rPr>
              <a:t>agent </a:t>
            </a:r>
            <a:r>
              <a:rPr lang="en-US" sz="2000" spc="-65" dirty="0">
                <a:latin typeface="Tahoma"/>
                <a:cs typeface="Tahoma"/>
              </a:rPr>
              <a:t>may </a:t>
            </a:r>
            <a:r>
              <a:rPr lang="en-US" sz="2000" spc="-30" dirty="0">
                <a:latin typeface="Tahoma"/>
                <a:cs typeface="Tahoma"/>
              </a:rPr>
              <a:t>not </a:t>
            </a:r>
            <a:r>
              <a:rPr lang="en-US" sz="2000" spc="-55" dirty="0">
                <a:latin typeface="Tahoma"/>
                <a:cs typeface="Tahoma"/>
              </a:rPr>
              <a:t>know </a:t>
            </a:r>
            <a:r>
              <a:rPr lang="en-US" sz="2000" spc="-40" dirty="0">
                <a:latin typeface="Tahoma"/>
                <a:cs typeface="Tahoma"/>
              </a:rPr>
              <a:t>the </a:t>
            </a:r>
            <a:r>
              <a:rPr lang="en-US" sz="2000" spc="-50" dirty="0">
                <a:latin typeface="Tahoma"/>
                <a:cs typeface="Tahoma"/>
              </a:rPr>
              <a:t>outcomes </a:t>
            </a:r>
            <a:r>
              <a:rPr lang="en-US" sz="2000" spc="-35" dirty="0">
                <a:latin typeface="Tahoma"/>
                <a:cs typeface="Tahoma"/>
              </a:rPr>
              <a:t>of </a:t>
            </a:r>
            <a:r>
              <a:rPr lang="en-US" sz="2000" spc="-40" dirty="0">
                <a:latin typeface="Tahoma"/>
                <a:cs typeface="Tahoma"/>
              </a:rPr>
              <a:t>his </a:t>
            </a:r>
            <a:r>
              <a:rPr lang="en-US" sz="2000" spc="-35" dirty="0">
                <a:latin typeface="Tahoma"/>
                <a:cs typeface="Tahoma"/>
              </a:rPr>
              <a:t>actions, </a:t>
            </a:r>
            <a:r>
              <a:rPr lang="en-US" sz="2000" spc="-25" dirty="0">
                <a:latin typeface="Tahoma"/>
                <a:cs typeface="Tahoma"/>
              </a:rPr>
              <a:t>but </a:t>
            </a:r>
            <a:r>
              <a:rPr lang="en-US" sz="2000" spc="-65" dirty="0">
                <a:latin typeface="Tahoma"/>
                <a:cs typeface="Tahoma"/>
              </a:rPr>
              <a:t>may  </a:t>
            </a:r>
            <a:r>
              <a:rPr lang="en-US" sz="2000" spc="-45" dirty="0">
                <a:latin typeface="Tahoma"/>
                <a:cs typeface="Tahoma"/>
              </a:rPr>
              <a:t>instead </a:t>
            </a:r>
            <a:r>
              <a:rPr lang="en-US" sz="2000" spc="-35" dirty="0">
                <a:latin typeface="Tahoma"/>
                <a:cs typeface="Tahoma"/>
              </a:rPr>
              <a:t>only </a:t>
            </a:r>
            <a:r>
              <a:rPr lang="en-US" sz="2000" spc="-65" dirty="0">
                <a:latin typeface="Tahoma"/>
                <a:cs typeface="Tahoma"/>
              </a:rPr>
              <a:t>have </a:t>
            </a:r>
            <a:r>
              <a:rPr lang="en-US" sz="2000" spc="-55" dirty="0">
                <a:latin typeface="Tahoma"/>
                <a:cs typeface="Tahoma"/>
              </a:rPr>
              <a:t>a </a:t>
            </a:r>
            <a:r>
              <a:rPr lang="en-US" sz="2000" spc="-30" dirty="0">
                <a:latin typeface="Tahoma"/>
                <a:cs typeface="Tahoma"/>
              </a:rPr>
              <a:t>probability </a:t>
            </a:r>
            <a:r>
              <a:rPr lang="en-US" sz="2000" spc="-25" dirty="0">
                <a:latin typeface="Tahoma"/>
                <a:cs typeface="Tahoma"/>
              </a:rPr>
              <a:t>distribution </a:t>
            </a:r>
            <a:r>
              <a:rPr lang="en-US" sz="2000" spc="-55" dirty="0">
                <a:latin typeface="Tahoma"/>
                <a:cs typeface="Tahoma"/>
              </a:rPr>
              <a:t>over </a:t>
            </a:r>
            <a:r>
              <a:rPr lang="en-US" sz="2000" spc="-40" dirty="0">
                <a:latin typeface="Tahoma"/>
                <a:cs typeface="Tahoma"/>
              </a:rPr>
              <a:t>the</a:t>
            </a:r>
            <a:r>
              <a:rPr lang="en-US" sz="2000" spc="195" dirty="0">
                <a:latin typeface="Tahoma"/>
                <a:cs typeface="Tahoma"/>
              </a:rPr>
              <a:t> </a:t>
            </a:r>
            <a:r>
              <a:rPr lang="en-US" sz="2000" spc="-50" dirty="0">
                <a:latin typeface="Tahoma"/>
                <a:cs typeface="Tahoma"/>
              </a:rPr>
              <a:t>outcomes.</a:t>
            </a:r>
            <a:endParaRPr lang="en-US" sz="200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spc="-2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r>
              <a:rPr lang="en-US" sz="2000" spc="-20" dirty="0">
                <a:latin typeface="Tahoma"/>
                <a:cs typeface="Tahoma"/>
              </a:rPr>
              <a:t>The </a:t>
            </a:r>
            <a:r>
              <a:rPr lang="en-US" sz="2000" spc="-25" dirty="0">
                <a:latin typeface="Tahoma"/>
                <a:cs typeface="Tahoma"/>
              </a:rPr>
              <a:t>lottery </a:t>
            </a:r>
            <a:r>
              <a:rPr lang="en-US" sz="2000" spc="-45" dirty="0">
                <a:latin typeface="Tahoma"/>
                <a:cs typeface="Tahoma"/>
              </a:rPr>
              <a:t>specifies </a:t>
            </a:r>
            <a:r>
              <a:rPr lang="en-US" sz="2000" spc="-15" dirty="0">
                <a:latin typeface="Tahoma"/>
                <a:cs typeface="Tahoma"/>
              </a:rPr>
              <a:t>that </a:t>
            </a:r>
            <a:r>
              <a:rPr lang="en-US" sz="2000" spc="-45" dirty="0">
                <a:latin typeface="Tahoma"/>
                <a:cs typeface="Tahoma"/>
              </a:rPr>
              <a:t>outcome </a:t>
            </a:r>
            <a:r>
              <a:rPr lang="en-US" sz="2000" i="1" spc="20" dirty="0">
                <a:latin typeface="Bookman Old Style"/>
                <a:cs typeface="Bookman Old Style"/>
              </a:rPr>
              <a:t>o</a:t>
            </a:r>
            <a:r>
              <a:rPr lang="en-US" sz="2400" i="1" spc="30" baseline="-10416" dirty="0">
                <a:latin typeface="Arial"/>
                <a:cs typeface="Arial"/>
              </a:rPr>
              <a:t>i </a:t>
            </a:r>
            <a:r>
              <a:rPr lang="en-US" sz="2000" spc="-40" dirty="0">
                <a:latin typeface="Tahoma"/>
                <a:cs typeface="Tahoma"/>
              </a:rPr>
              <a:t>occurs </a:t>
            </a:r>
            <a:r>
              <a:rPr lang="en-US" sz="2000" spc="-25" dirty="0">
                <a:latin typeface="Tahoma"/>
                <a:cs typeface="Tahoma"/>
              </a:rPr>
              <a:t>with</a:t>
            </a:r>
            <a:r>
              <a:rPr lang="en-US" sz="2000" spc="245" dirty="0">
                <a:latin typeface="Tahoma"/>
                <a:cs typeface="Tahoma"/>
              </a:rPr>
              <a:t> </a:t>
            </a:r>
            <a:r>
              <a:rPr lang="en-US" sz="2000" spc="-30" dirty="0">
                <a:latin typeface="Tahoma"/>
                <a:cs typeface="Tahoma"/>
              </a:rPr>
              <a:t>probability</a:t>
            </a:r>
            <a:r>
              <a:rPr lang="en-US" sz="2000" dirty="0">
                <a:latin typeface="Tahoma"/>
                <a:cs typeface="Tahoma"/>
              </a:rPr>
              <a:t> </a:t>
            </a:r>
            <a:r>
              <a:rPr lang="en-US" sz="2000" i="1" spc="5" dirty="0">
                <a:latin typeface="Bookman Old Style"/>
                <a:cs typeface="Bookman Old Style"/>
              </a:rPr>
              <a:t>p</a:t>
            </a:r>
            <a:r>
              <a:rPr lang="en-US" sz="2400" i="1" spc="7" baseline="-10416" dirty="0">
                <a:latin typeface="Arial"/>
                <a:cs typeface="Arial"/>
              </a:rPr>
              <a:t>i</a:t>
            </a:r>
            <a:r>
              <a:rPr lang="en-US" sz="2000" spc="5" dirty="0">
                <a:latin typeface="Tahoma"/>
                <a:cs typeface="Tahoma"/>
              </a:rPr>
              <a:t>.</a:t>
            </a:r>
          </a:p>
          <a:p>
            <a:pPr marL="50800"/>
            <a:r>
              <a:rPr lang="en-US" sz="2000" spc="-50" dirty="0">
                <a:latin typeface="Tahoma"/>
                <a:cs typeface="Tahoma"/>
              </a:rPr>
              <a:t>We </a:t>
            </a:r>
            <a:r>
              <a:rPr lang="en-US" sz="2000" spc="-15" dirty="0">
                <a:latin typeface="Tahoma"/>
                <a:cs typeface="Tahoma"/>
              </a:rPr>
              <a:t>will </a:t>
            </a:r>
            <a:r>
              <a:rPr lang="en-US" sz="2000" spc="-45" dirty="0">
                <a:latin typeface="Tahoma"/>
                <a:cs typeface="Tahoma"/>
              </a:rPr>
              <a:t>consider </a:t>
            </a:r>
            <a:r>
              <a:rPr lang="en-US" sz="2000" spc="-30" dirty="0">
                <a:latin typeface="Tahoma"/>
                <a:cs typeface="Tahoma"/>
              </a:rPr>
              <a:t>lotteries </a:t>
            </a:r>
            <a:r>
              <a:rPr lang="en-US" sz="2000" spc="-15" dirty="0">
                <a:latin typeface="Tahoma"/>
                <a:cs typeface="Tahoma"/>
              </a:rPr>
              <a:t>to </a:t>
            </a:r>
            <a:r>
              <a:rPr lang="en-US" sz="2000" spc="-55" dirty="0">
                <a:latin typeface="Tahoma"/>
                <a:cs typeface="Tahoma"/>
              </a:rPr>
              <a:t>be</a:t>
            </a:r>
            <a:r>
              <a:rPr lang="en-US" sz="2000" spc="-30" dirty="0">
                <a:latin typeface="Tahoma"/>
                <a:cs typeface="Tahoma"/>
              </a:rPr>
              <a:t> </a:t>
            </a:r>
            <a:r>
              <a:rPr lang="en-US" sz="2000" spc="-50" dirty="0">
                <a:latin typeface="Tahoma"/>
                <a:cs typeface="Tahoma"/>
              </a:rPr>
              <a:t>outcomes.</a:t>
            </a:r>
            <a:endParaRPr lang="en-US" sz="200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endParaRPr lang="en-US" sz="2000" dirty="0">
              <a:latin typeface="Tahoma"/>
              <a:cs typeface="Tahoma"/>
            </a:endParaRPr>
          </a:p>
          <a:p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DAC723-1265-9442-A33C-B33ABB540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8" y="2319517"/>
            <a:ext cx="8229600" cy="323571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7A3F2D-64CA-3749-B3F9-22E47BCEFE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8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28"/>
    </mc:Choice>
    <mc:Fallback>
      <p:transition spd="slow" advTm="62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F764-988E-CB48-AC54-3BF3CD97C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Preference Axioms: Completeness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7017D-FFF0-6A44-82EC-E4EA011AD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30473"/>
            <a:ext cx="9144000" cy="196862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7C1FCDC-7A84-0247-8A28-605A71282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0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09"/>
    </mc:Choice>
    <mc:Fallback>
      <p:transition spd="slow" advTm="61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1A20-30E3-2143-B76F-18E173DB3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Axioms: Transitivity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EE22-E0BE-B948-BACC-0FD2E981A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038" y="3604088"/>
            <a:ext cx="8229600" cy="2914650"/>
          </a:xfrm>
        </p:spPr>
        <p:txBody>
          <a:bodyPr>
            <a:normAutofit fontScale="55000" lnSpcReduction="20000"/>
          </a:bodyPr>
          <a:lstStyle/>
          <a:p>
            <a:pPr marL="314960" algn="just">
              <a:lnSpc>
                <a:spcPct val="100000"/>
              </a:lnSpc>
              <a:spcBef>
                <a:spcPts val="1545"/>
              </a:spcBef>
            </a:pPr>
            <a:r>
              <a:rPr lang="en-US" sz="4400" spc="-5" dirty="0">
                <a:latin typeface="Tahoma"/>
                <a:cs typeface="Tahoma"/>
              </a:rPr>
              <a:t>This </a:t>
            </a:r>
            <a:r>
              <a:rPr lang="en-US" sz="4400" spc="-70" dirty="0">
                <a:latin typeface="Tahoma"/>
                <a:cs typeface="Tahoma"/>
              </a:rPr>
              <a:t>makes </a:t>
            </a:r>
            <a:r>
              <a:rPr lang="en-US" sz="4400" spc="-40" dirty="0">
                <a:latin typeface="Tahoma"/>
                <a:cs typeface="Tahoma"/>
              </a:rPr>
              <a:t>good </a:t>
            </a:r>
            <a:r>
              <a:rPr lang="en-US" sz="4400" spc="-80" dirty="0">
                <a:latin typeface="Tahoma"/>
                <a:cs typeface="Tahoma"/>
              </a:rPr>
              <a:t>sense: </a:t>
            </a:r>
            <a:r>
              <a:rPr lang="en-US" sz="4400" spc="5" dirty="0">
                <a:latin typeface="Tahoma"/>
                <a:cs typeface="Tahoma"/>
              </a:rPr>
              <a:t> </a:t>
            </a:r>
          </a:p>
          <a:p>
            <a:pPr marL="607568" lvl="1" algn="just">
              <a:spcBef>
                <a:spcPts val="1545"/>
              </a:spcBef>
            </a:pPr>
            <a:r>
              <a:rPr lang="en-US" sz="3600" spc="-50" dirty="0">
                <a:latin typeface="Tahoma"/>
                <a:cs typeface="Tahoma"/>
              </a:rPr>
              <a:t>otherwise</a:t>
            </a:r>
            <a:r>
              <a:rPr lang="en-US" sz="3600" dirty="0">
                <a:latin typeface="Tahoma"/>
                <a:cs typeface="Tahoma"/>
              </a:rPr>
              <a:t> </a:t>
            </a:r>
            <a:r>
              <a:rPr lang="en-US" sz="3600" i="1" spc="-40" dirty="0">
                <a:latin typeface="Bookman Old Style"/>
                <a:cs typeface="Bookman Old Style"/>
              </a:rPr>
              <a:t>o</a:t>
            </a:r>
            <a:r>
              <a:rPr lang="en-US" sz="4400" spc="-60" baseline="-10416" dirty="0">
                <a:latin typeface="Tahoma"/>
                <a:cs typeface="Tahoma"/>
              </a:rPr>
              <a:t>1  </a:t>
            </a:r>
            <a:r>
              <a:rPr lang="en-US" sz="3600" spc="-30" dirty="0">
                <a:latin typeface="Lucida Sans Unicode"/>
                <a:cs typeface="Lucida Sans Unicode"/>
              </a:rPr>
              <a:t>≤ </a:t>
            </a:r>
            <a:r>
              <a:rPr lang="en-US" sz="3600" i="1" spc="-40" dirty="0">
                <a:latin typeface="Bookman Old Style"/>
                <a:cs typeface="Bookman Old Style"/>
              </a:rPr>
              <a:t>o</a:t>
            </a:r>
            <a:r>
              <a:rPr lang="en-US" sz="4400" spc="-60" baseline="-10416" dirty="0">
                <a:latin typeface="Tahoma"/>
                <a:cs typeface="Tahoma"/>
              </a:rPr>
              <a:t>2  </a:t>
            </a:r>
            <a:r>
              <a:rPr lang="en-US" sz="3600" spc="-50" dirty="0">
                <a:latin typeface="Tahoma"/>
                <a:cs typeface="Tahoma"/>
              </a:rPr>
              <a:t>and </a:t>
            </a:r>
            <a:r>
              <a:rPr lang="en-US" sz="3600" i="1" spc="-40" dirty="0">
                <a:latin typeface="Bookman Old Style"/>
                <a:cs typeface="Bookman Old Style"/>
              </a:rPr>
              <a:t>o</a:t>
            </a:r>
            <a:r>
              <a:rPr lang="en-US" sz="4400" spc="-60" baseline="-10416" dirty="0">
                <a:latin typeface="Tahoma"/>
                <a:cs typeface="Tahoma"/>
              </a:rPr>
              <a:t>2  </a:t>
            </a:r>
            <a:r>
              <a:rPr lang="en-US" sz="3600" spc="-30" dirty="0">
                <a:latin typeface="Lucida Sans Unicode"/>
                <a:cs typeface="Lucida Sans Unicode"/>
              </a:rPr>
              <a:t>≤ </a:t>
            </a:r>
            <a:r>
              <a:rPr lang="en-US" sz="3600" i="1" spc="-40" dirty="0">
                <a:latin typeface="Bookman Old Style"/>
                <a:cs typeface="Bookman Old Style"/>
              </a:rPr>
              <a:t>o</a:t>
            </a:r>
            <a:r>
              <a:rPr lang="en-US" sz="4400" spc="-60" baseline="-10416" dirty="0">
                <a:latin typeface="Tahoma"/>
                <a:cs typeface="Tahoma"/>
              </a:rPr>
              <a:t>3  </a:t>
            </a:r>
            <a:r>
              <a:rPr lang="en-US" sz="3600" spc="-50" dirty="0">
                <a:latin typeface="Tahoma"/>
                <a:cs typeface="Tahoma"/>
              </a:rPr>
              <a:t>and </a:t>
            </a:r>
            <a:r>
              <a:rPr lang="en-US" sz="3600" i="1" spc="-40" dirty="0">
                <a:latin typeface="Bookman Old Style"/>
                <a:cs typeface="Bookman Old Style"/>
              </a:rPr>
              <a:t>o</a:t>
            </a:r>
            <a:r>
              <a:rPr lang="en-US" sz="4400" spc="-60" baseline="-10416" dirty="0">
                <a:latin typeface="Tahoma"/>
                <a:cs typeface="Tahoma"/>
              </a:rPr>
              <a:t>3  </a:t>
            </a:r>
            <a:r>
              <a:rPr lang="en-US" sz="3600" spc="-30" dirty="0">
                <a:latin typeface="Lucida Sans Unicode"/>
                <a:cs typeface="Lucida Sans Unicode"/>
              </a:rPr>
              <a:t>&gt;</a:t>
            </a:r>
            <a:r>
              <a:rPr lang="en-US" sz="3600" spc="-240" dirty="0">
                <a:latin typeface="Lucida Sans Unicode"/>
                <a:cs typeface="Lucida Sans Unicode"/>
              </a:rPr>
              <a:t> </a:t>
            </a:r>
            <a:r>
              <a:rPr lang="en-US" sz="3600" i="1" spc="-25" dirty="0">
                <a:latin typeface="Bookman Old Style"/>
                <a:cs typeface="Bookman Old Style"/>
              </a:rPr>
              <a:t>o</a:t>
            </a:r>
            <a:r>
              <a:rPr lang="en-US" sz="4400" spc="-37" baseline="-10416" dirty="0">
                <a:latin typeface="Tahoma"/>
                <a:cs typeface="Tahoma"/>
              </a:rPr>
              <a:t>1</a:t>
            </a:r>
            <a:r>
              <a:rPr lang="en-US" sz="3600" spc="-25" dirty="0">
                <a:latin typeface="Tahoma"/>
                <a:cs typeface="Tahoma"/>
              </a:rPr>
              <a:t>.</a:t>
            </a:r>
          </a:p>
          <a:p>
            <a:pPr marL="314960" algn="just">
              <a:spcBef>
                <a:spcPts val="1545"/>
              </a:spcBef>
            </a:pPr>
            <a:r>
              <a:rPr lang="en-US" sz="4400" spc="5" dirty="0">
                <a:latin typeface="Tahoma"/>
                <a:cs typeface="Tahoma"/>
              </a:rPr>
              <a:t>An </a:t>
            </a:r>
            <a:r>
              <a:rPr lang="en-US" sz="4400" spc="-50" dirty="0">
                <a:latin typeface="Tahoma"/>
                <a:cs typeface="Tahoma"/>
              </a:rPr>
              <a:t>agent </a:t>
            </a:r>
            <a:r>
              <a:rPr lang="en-US" sz="4400" spc="-45" dirty="0">
                <a:latin typeface="Tahoma"/>
                <a:cs typeface="Tahoma"/>
              </a:rPr>
              <a:t>should </a:t>
            </a:r>
            <a:r>
              <a:rPr lang="en-US" sz="4400" spc="-55" dirty="0">
                <a:latin typeface="Tahoma"/>
                <a:cs typeface="Tahoma"/>
              </a:rPr>
              <a:t>be </a:t>
            </a:r>
            <a:r>
              <a:rPr lang="en-US" sz="4400" spc="-65" dirty="0">
                <a:latin typeface="Tahoma"/>
                <a:cs typeface="Tahoma"/>
              </a:rPr>
              <a:t>prepared </a:t>
            </a:r>
            <a:r>
              <a:rPr lang="en-US" sz="4400" spc="-15" dirty="0">
                <a:latin typeface="Tahoma"/>
                <a:cs typeface="Tahoma"/>
              </a:rPr>
              <a:t>to </a:t>
            </a:r>
            <a:r>
              <a:rPr lang="en-US" sz="4400" spc="-60" dirty="0">
                <a:latin typeface="Tahoma"/>
                <a:cs typeface="Tahoma"/>
              </a:rPr>
              <a:t>pay </a:t>
            </a:r>
            <a:r>
              <a:rPr lang="en-US" sz="4400" spc="-70" dirty="0">
                <a:latin typeface="Tahoma"/>
                <a:cs typeface="Tahoma"/>
              </a:rPr>
              <a:t>some </a:t>
            </a:r>
            <a:r>
              <a:rPr lang="en-US" sz="4400" spc="-40" dirty="0">
                <a:latin typeface="Tahoma"/>
                <a:cs typeface="Tahoma"/>
              </a:rPr>
              <a:t>amount </a:t>
            </a:r>
            <a:r>
              <a:rPr lang="en-US" sz="4400" spc="-15" dirty="0">
                <a:latin typeface="Tahoma"/>
                <a:cs typeface="Tahoma"/>
              </a:rPr>
              <a:t>to </a:t>
            </a:r>
            <a:r>
              <a:rPr lang="en-US" sz="4400" spc="-70" dirty="0">
                <a:latin typeface="Tahoma"/>
                <a:cs typeface="Tahoma"/>
              </a:rPr>
              <a:t>swap  between </a:t>
            </a:r>
            <a:r>
              <a:rPr lang="en-US" sz="4400" spc="-55" dirty="0">
                <a:latin typeface="Tahoma"/>
                <a:cs typeface="Tahoma"/>
              </a:rPr>
              <a:t>an </a:t>
            </a:r>
            <a:r>
              <a:rPr lang="en-US" sz="4400" spc="-45" dirty="0">
                <a:latin typeface="Tahoma"/>
                <a:cs typeface="Tahoma"/>
              </a:rPr>
              <a:t>outcome they </a:t>
            </a:r>
            <a:r>
              <a:rPr lang="en-US" sz="4400" spc="-60" dirty="0">
                <a:latin typeface="Tahoma"/>
                <a:cs typeface="Tahoma"/>
              </a:rPr>
              <a:t>prefer less </a:t>
            </a:r>
            <a:r>
              <a:rPr lang="en-US" sz="4400" spc="-50" dirty="0">
                <a:latin typeface="Tahoma"/>
                <a:cs typeface="Tahoma"/>
              </a:rPr>
              <a:t>and </a:t>
            </a:r>
            <a:r>
              <a:rPr lang="en-US" sz="4400" spc="-55" dirty="0">
                <a:latin typeface="Tahoma"/>
                <a:cs typeface="Tahoma"/>
              </a:rPr>
              <a:t>an </a:t>
            </a:r>
            <a:r>
              <a:rPr lang="en-US" sz="4400" spc="-45" dirty="0">
                <a:latin typeface="Tahoma"/>
                <a:cs typeface="Tahoma"/>
              </a:rPr>
              <a:t>outcome they  </a:t>
            </a:r>
            <a:r>
              <a:rPr lang="en-US" sz="4400" spc="-60" dirty="0">
                <a:latin typeface="Tahoma"/>
                <a:cs typeface="Tahoma"/>
              </a:rPr>
              <a:t>prefer</a:t>
            </a:r>
            <a:r>
              <a:rPr lang="en-US" sz="4400" spc="15" dirty="0">
                <a:latin typeface="Tahoma"/>
                <a:cs typeface="Tahoma"/>
              </a:rPr>
              <a:t> </a:t>
            </a:r>
            <a:r>
              <a:rPr lang="en-US" sz="4400" spc="-70" dirty="0">
                <a:latin typeface="Tahoma"/>
                <a:cs typeface="Tahoma"/>
              </a:rPr>
              <a:t>more</a:t>
            </a:r>
            <a:endParaRPr lang="en-US" sz="4400" dirty="0">
              <a:latin typeface="Tahoma"/>
              <a:cs typeface="Tahoma"/>
            </a:endParaRPr>
          </a:p>
          <a:p>
            <a:pPr marL="314960" algn="just">
              <a:spcBef>
                <a:spcPts val="1545"/>
              </a:spcBef>
            </a:pPr>
            <a:r>
              <a:rPr lang="en-US" sz="4400" spc="-40" dirty="0">
                <a:latin typeface="Tahoma"/>
                <a:cs typeface="Tahoma"/>
              </a:rPr>
              <a:t>Intransitive </a:t>
            </a:r>
            <a:r>
              <a:rPr lang="en-US" sz="4400" spc="-65" dirty="0">
                <a:latin typeface="Tahoma"/>
                <a:cs typeface="Tahoma"/>
              </a:rPr>
              <a:t>preferences mean </a:t>
            </a:r>
            <a:r>
              <a:rPr lang="en-US" sz="4400" spc="-105" dirty="0">
                <a:latin typeface="Tahoma"/>
                <a:cs typeface="Tahoma"/>
              </a:rPr>
              <a:t>we </a:t>
            </a:r>
            <a:r>
              <a:rPr lang="en-US" sz="4400" spc="-45" dirty="0">
                <a:latin typeface="Tahoma"/>
                <a:cs typeface="Tahoma"/>
              </a:rPr>
              <a:t>can </a:t>
            </a:r>
            <a:r>
              <a:rPr lang="en-US" sz="4400" spc="-30" dirty="0">
                <a:latin typeface="Tahoma"/>
                <a:cs typeface="Tahoma"/>
              </a:rPr>
              <a:t>construct </a:t>
            </a:r>
            <a:r>
              <a:rPr lang="en-US" sz="4400" spc="-55" dirty="0">
                <a:latin typeface="Tahoma"/>
                <a:cs typeface="Tahoma"/>
              </a:rPr>
              <a:t>a </a:t>
            </a:r>
            <a:r>
              <a:rPr lang="en-US" sz="4400" spc="-35" dirty="0">
                <a:latin typeface="Tahoma"/>
                <a:cs typeface="Tahoma"/>
              </a:rPr>
              <a:t>“money  </a:t>
            </a:r>
            <a:r>
              <a:rPr lang="en-US" sz="4400" spc="-20" dirty="0">
                <a:latin typeface="Tahoma"/>
                <a:cs typeface="Tahoma"/>
              </a:rPr>
              <a:t>pump”!</a:t>
            </a:r>
            <a:endParaRPr lang="en-US" sz="4400" dirty="0">
              <a:latin typeface="Tahoma"/>
              <a:cs typeface="Tahoma"/>
            </a:endParaRPr>
          </a:p>
          <a:p>
            <a:pPr marL="314960" algn="just">
              <a:lnSpc>
                <a:spcPct val="100000"/>
              </a:lnSpc>
              <a:spcBef>
                <a:spcPts val="1545"/>
              </a:spcBef>
            </a:pPr>
            <a:endParaRPr lang="en-US" dirty="0"/>
          </a:p>
          <a:p>
            <a:pPr marL="314960" algn="just">
              <a:lnSpc>
                <a:spcPct val="100000"/>
              </a:lnSpc>
              <a:spcBef>
                <a:spcPts val="1545"/>
              </a:spcBef>
            </a:pPr>
            <a:endParaRPr lang="en-US" spc="-25" dirty="0">
              <a:latin typeface="Tahoma"/>
              <a:cs typeface="Tahoma"/>
            </a:endParaRPr>
          </a:p>
          <a:p>
            <a:pPr marL="314960" algn="just">
              <a:lnSpc>
                <a:spcPct val="100000"/>
              </a:lnSpc>
              <a:spcBef>
                <a:spcPts val="1545"/>
              </a:spcBef>
            </a:pPr>
            <a:endParaRPr lang="en-US" dirty="0">
              <a:latin typeface="Tahoma"/>
              <a:cs typeface="Tahoma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1F52E-1001-CA44-A69A-DC11DF272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7438"/>
            <a:ext cx="9144000" cy="18566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0BCD98-7939-CB4A-B0F8-BA74B36A0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4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39"/>
    </mc:Choice>
    <mc:Fallback>
      <p:transition spd="slow" advTm="74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081C-9B00-B340-A6A4-F78209D9E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Axioms: Monotonicity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9E4E8-3D2E-2940-9683-B70E4747C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35366"/>
            <a:ext cx="9144000" cy="273024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C81CCD-396D-0748-984B-0976D7D2D7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3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78"/>
    </mc:Choice>
    <mc:Fallback>
      <p:transition spd="slow" advTm="28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916B-7950-FB41-AAF0-F7F1C87B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Axioms: Decomposability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2C805-1885-F548-8BD5-86BF5244A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10926"/>
            <a:ext cx="9144000" cy="36077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8E4A1F-9CBE-9048-973B-669C4C49A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9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53"/>
    </mc:Choice>
    <mc:Fallback>
      <p:transition spd="slow" advTm="38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6220</TotalTime>
  <Words>385</Words>
  <Application>Microsoft Macintosh PowerPoint</Application>
  <PresentationFormat>On-screen Show (4:3)</PresentationFormat>
  <Paragraphs>50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Bauhaus 93</vt:lpstr>
      <vt:lpstr>Bookman Old Style</vt:lpstr>
      <vt:lpstr>Calibri</vt:lpstr>
      <vt:lpstr>Corbel</vt:lpstr>
      <vt:lpstr>Lucida Sans Unicode</vt:lpstr>
      <vt:lpstr>Tahoma</vt:lpstr>
      <vt:lpstr>Trebuchet MS</vt:lpstr>
      <vt:lpstr>Wingdings</vt:lpstr>
      <vt:lpstr>Wingdings 2</vt:lpstr>
      <vt:lpstr>Wingdings 3</vt:lpstr>
      <vt:lpstr>Module</vt:lpstr>
      <vt:lpstr>Self-Interested Agents and Utility Theory (2)</vt:lpstr>
      <vt:lpstr>Why Utility?</vt:lpstr>
      <vt:lpstr>Why Utility?</vt:lpstr>
      <vt:lpstr>Preferences Over Outcomes</vt:lpstr>
      <vt:lpstr>Lotteries</vt:lpstr>
      <vt:lpstr>Preference Axioms: Completeness</vt:lpstr>
      <vt:lpstr>Axioms: Transitivity</vt:lpstr>
      <vt:lpstr>Axioms: Monotonicity</vt:lpstr>
      <vt:lpstr>Axioms: Decomposability</vt:lpstr>
      <vt:lpstr>Axioms: Substitutability </vt:lpstr>
      <vt:lpstr>Axioms: Continuity</vt:lpstr>
      <vt:lpstr>”Rational” Preference Imply Utilities</vt:lpstr>
      <vt:lpstr>Utilities and Money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57</cp:revision>
  <dcterms:created xsi:type="dcterms:W3CDTF">2012-01-23T08:25:46Z</dcterms:created>
  <dcterms:modified xsi:type="dcterms:W3CDTF">2020-09-08T07:24:21Z</dcterms:modified>
</cp:coreProperties>
</file>